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66" r:id="rId3"/>
    <p:sldId id="257" r:id="rId4"/>
    <p:sldId id="272" r:id="rId5"/>
    <p:sldId id="303" r:id="rId6"/>
    <p:sldId id="258" r:id="rId7"/>
    <p:sldId id="301" r:id="rId8"/>
    <p:sldId id="300" r:id="rId9"/>
    <p:sldId id="271" r:id="rId10"/>
    <p:sldId id="268" r:id="rId11"/>
    <p:sldId id="269" r:id="rId12"/>
    <p:sldId id="270" r:id="rId13"/>
    <p:sldId id="259" r:id="rId14"/>
    <p:sldId id="263" r:id="rId15"/>
    <p:sldId id="261" r:id="rId16"/>
    <p:sldId id="265" r:id="rId17"/>
    <p:sldId id="298" r:id="rId18"/>
    <p:sldId id="260" r:id="rId19"/>
    <p:sldId id="264" r:id="rId20"/>
    <p:sldId id="302" r:id="rId21"/>
    <p:sldId id="296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9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7" autoAdjust="0"/>
  </p:normalViewPr>
  <p:slideViewPr>
    <p:cSldViewPr>
      <p:cViewPr>
        <p:scale>
          <a:sx n="70" d="100"/>
          <a:sy n="70" d="100"/>
        </p:scale>
        <p:origin x="-1530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78016-9C0D-494A-8E01-060CB32CDFC9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DE441-9EA4-476C-ABB7-10DC4E93D2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E441-9EA4-476C-ABB7-10DC4E93D2D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800CA235-575F-48E3-BFB9-8E40CB977278}" type="datetimeFigureOut">
              <a:rPr lang="en-US" smtClean="0"/>
              <a:pPr/>
              <a:t>2/6/2011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481D91D-1261-45AA-8EC0-D9C2E064CF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Driver Station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MVRT</a:t>
            </a:r>
          </a:p>
          <a:p>
            <a:r>
              <a:rPr lang="en-US" dirty="0" smtClean="0"/>
              <a:t>2009 – 2010 Season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Diagnostics Tab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3352800"/>
          </a:xfrm>
        </p:spPr>
        <p:txBody>
          <a:bodyPr/>
          <a:lstStyle/>
          <a:p>
            <a:r>
              <a:rPr lang="en-US" dirty="0" smtClean="0"/>
              <a:t>Shows a detailed report of the communication with each of the connected devices</a:t>
            </a:r>
          </a:p>
          <a:p>
            <a:pPr lvl="1"/>
            <a:r>
              <a:rPr lang="en-US" dirty="0" smtClean="0"/>
              <a:t>Detailed error log </a:t>
            </a:r>
          </a:p>
          <a:p>
            <a:pPr lvl="2"/>
            <a:r>
              <a:rPr lang="en-US" dirty="0" smtClean="0"/>
              <a:t>Helpful for debugging code</a:t>
            </a:r>
          </a:p>
          <a:p>
            <a:r>
              <a:rPr lang="en-US" dirty="0" smtClean="0"/>
              <a:t>Button for rebooting the </a:t>
            </a:r>
            <a:r>
              <a:rPr lang="en-US" dirty="0" err="1" smtClean="0"/>
              <a:t>cRio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800600"/>
            <a:ext cx="8494776" cy="283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team number </a:t>
            </a:r>
          </a:p>
          <a:p>
            <a:pPr lvl="1"/>
            <a:r>
              <a:rPr lang="en-US" dirty="0" smtClean="0"/>
              <a:t>Sets IP address by itself </a:t>
            </a:r>
          </a:p>
          <a:p>
            <a:r>
              <a:rPr lang="en-US" dirty="0" smtClean="0"/>
              <a:t>Allows you to set variables in a simulated match</a:t>
            </a:r>
          </a:p>
          <a:p>
            <a:pPr lvl="1"/>
            <a:r>
              <a:rPr lang="en-US" dirty="0" smtClean="0"/>
              <a:t>Button to run practice match is in operation tab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800600"/>
            <a:ext cx="8494776" cy="283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G:\Setup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800623"/>
            <a:ext cx="8494776" cy="4882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Tab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Simulates digital inputs and outputs </a:t>
            </a:r>
          </a:p>
          <a:p>
            <a:r>
              <a:rPr lang="en-US" dirty="0" smtClean="0"/>
              <a:t>Simulates analog inputs and outputs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800600"/>
            <a:ext cx="8494776" cy="283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G:\InputOutpu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795347"/>
            <a:ext cx="8494776" cy="4882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2009 – 2010 Season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Changes 8.6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LabVIEW?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371600"/>
            <a:ext cx="81534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data flow language </a:t>
            </a:r>
          </a:p>
          <a:p>
            <a:pPr lvl="1"/>
            <a:r>
              <a:rPr lang="en-US" dirty="0" smtClean="0"/>
              <a:t>Easy drag-and-drop functions </a:t>
            </a:r>
          </a:p>
          <a:p>
            <a:r>
              <a:rPr lang="en-US" dirty="0" smtClean="0"/>
              <a:t>Used by scientists and engineers</a:t>
            </a:r>
          </a:p>
          <a:p>
            <a:r>
              <a:rPr lang="en-US" dirty="0" smtClean="0"/>
              <a:t>Uses VI’s (Virtual Instruments), which comprise of a block diagram and a front panel, to manipulate data.  </a:t>
            </a:r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" y="3962400"/>
            <a:ext cx="3779520" cy="2362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LabVIEW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Examples Update </a:t>
            </a:r>
          </a:p>
          <a:p>
            <a:r>
              <a:rPr lang="en-US" dirty="0" smtClean="0"/>
              <a:t>Robot Framework</a:t>
            </a:r>
          </a:p>
          <a:p>
            <a:r>
              <a:rPr lang="en-US" dirty="0" smtClean="0"/>
              <a:t>Global Variable Changes </a:t>
            </a:r>
          </a:p>
          <a:p>
            <a:pPr lvl="1"/>
            <a:r>
              <a:rPr lang="en-US" dirty="0" smtClean="0"/>
              <a:t>Initializing global variables  </a:t>
            </a:r>
          </a:p>
          <a:p>
            <a:pPr lvl="1"/>
            <a:r>
              <a:rPr lang="en-US" dirty="0" smtClean="0"/>
              <a:t>Inputting global variables  </a:t>
            </a:r>
          </a:p>
          <a:p>
            <a:r>
              <a:rPr lang="en-US" dirty="0" smtClean="0"/>
              <a:t>SubVI Compatibility </a:t>
            </a:r>
          </a:p>
          <a:p>
            <a:r>
              <a:rPr lang="en-US" dirty="0" smtClean="0"/>
              <a:t>LabVIEW diff</a:t>
            </a:r>
          </a:p>
          <a:p>
            <a:r>
              <a:rPr lang="en-US" dirty="0" smtClean="0"/>
              <a:t>LabVIEW Clean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Updated</a:t>
            </a:r>
            <a:endParaRPr lang="en-US" dirty="0"/>
          </a:p>
        </p:txBody>
      </p:sp>
      <p:pic>
        <p:nvPicPr>
          <p:cNvPr id="4" name="Content Placeholder 3" descr="sample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55932"/>
          <a:stretch>
            <a:fillRect/>
          </a:stretch>
        </p:blipFill>
        <p:spPr>
          <a:xfrm>
            <a:off x="609601" y="1295400"/>
            <a:ext cx="8097957" cy="4343400"/>
          </a:xfrm>
        </p:spPr>
      </p:pic>
      <p:sp>
        <p:nvSpPr>
          <p:cNvPr id="5" name="TextBox 4"/>
          <p:cNvSpPr txBox="1"/>
          <p:nvPr/>
        </p:nvSpPr>
        <p:spPr>
          <a:xfrm>
            <a:off x="914414" y="443126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 Input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5715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examples have directions on how to wire the device.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4600" y="2438400"/>
            <a:ext cx="2286000" cy="3048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LabVIEW 8.5 has Basic and Advanced frameworks when creating a new project</a:t>
            </a:r>
          </a:p>
          <a:p>
            <a:r>
              <a:rPr lang="en-US" dirty="0" smtClean="0"/>
              <a:t>Now we only have one framework, which is similar to last year’s Advanced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Initializing Global Variables </a:t>
            </a:r>
            <a:endParaRPr lang="en-US" dirty="0"/>
          </a:p>
        </p:txBody>
      </p:sp>
      <p:pic>
        <p:nvPicPr>
          <p:cNvPr id="1026" name="Picture 2" descr="H:\begin2.jpg"/>
          <p:cNvPicPr>
            <a:picLocks noChangeAspect="1" noChangeArrowheads="1"/>
          </p:cNvPicPr>
          <p:nvPr/>
        </p:nvPicPr>
        <p:blipFill>
          <a:blip r:embed="rId3" cstate="print"/>
          <a:srcRect l="15000" t="37037" r="54167" b="34815"/>
          <a:stretch>
            <a:fillRect/>
          </a:stretch>
        </p:blipFill>
        <p:spPr bwMode="auto">
          <a:xfrm>
            <a:off x="4495829" y="2057400"/>
            <a:ext cx="3561347" cy="1828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09600" y="3810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DevRefs initialized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DevRefs grouped into a bundle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bundle goes to the global  variable ‘Robot Data</a:t>
            </a:r>
            <a:r>
              <a:rPr lang="en-US" sz="1600" dirty="0" smtClean="0"/>
              <a:t>’</a:t>
            </a:r>
            <a:endParaRPr lang="en-US" sz="1600" dirty="0" smtClean="0"/>
          </a:p>
          <a:p>
            <a:pPr algn="ctr"/>
            <a:r>
              <a:rPr lang="en-US" sz="1600" dirty="0" smtClean="0"/>
              <a:t>Advantages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Easier to keep track of where variables change </a:t>
            </a:r>
            <a:endParaRPr lang="en-US" sz="1600" dirty="0"/>
          </a:p>
        </p:txBody>
      </p:sp>
      <p:pic>
        <p:nvPicPr>
          <p:cNvPr id="1027" name="Picture 3" descr="H:\begin3.jpg"/>
          <p:cNvPicPr>
            <a:picLocks noChangeAspect="1" noChangeArrowheads="1"/>
          </p:cNvPicPr>
          <p:nvPr/>
        </p:nvPicPr>
        <p:blipFill>
          <a:blip r:embed="rId4" cstate="print"/>
          <a:srcRect l="37500" t="16753" r="28333" b="61082"/>
          <a:stretch>
            <a:fillRect/>
          </a:stretch>
        </p:blipFill>
        <p:spPr bwMode="auto">
          <a:xfrm>
            <a:off x="0" y="2128047"/>
            <a:ext cx="4114800" cy="16057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648200" y="167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167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019697" y="4076303"/>
            <a:ext cx="4800600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3962400" y="3733800"/>
            <a:ext cx="990600" cy="533400"/>
          </a:xfrm>
          <a:prstGeom prst="rightArrow">
            <a:avLst>
              <a:gd name="adj1" fmla="val 50000"/>
              <a:gd name="adj2" fmla="val 387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53000" y="4038600"/>
            <a:ext cx="3276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DevRefs initialized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DevRefs become global variables (becomes part of Refnum registry)</a:t>
            </a:r>
          </a:p>
          <a:p>
            <a:endParaRPr lang="en-US" sz="1600" dirty="0" smtClean="0"/>
          </a:p>
          <a:p>
            <a:pPr algn="ctr"/>
            <a:r>
              <a:rPr lang="en-US" sz="1600" dirty="0" smtClean="0"/>
              <a:t>Advantages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neater and cleaner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easier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Inputting Global Variables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3988475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input ‘Robot Data’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unbundled ‘Robot Data’ to access DevRefs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 algn="ctr"/>
            <a:r>
              <a:rPr lang="en-US" dirty="0" smtClean="0"/>
              <a:t>Advantages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Easier to keep track of where variables change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8200" y="167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167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286397" y="3809603"/>
            <a:ext cx="4267200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3962400" y="3733800"/>
            <a:ext cx="990600" cy="533400"/>
          </a:xfrm>
          <a:prstGeom prst="rightArrow">
            <a:avLst>
              <a:gd name="adj1" fmla="val 50000"/>
              <a:gd name="adj2" fmla="val 387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76800" y="4521852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input global variables</a:t>
            </a:r>
          </a:p>
          <a:p>
            <a:endParaRPr lang="en-US" dirty="0" smtClean="0"/>
          </a:p>
          <a:p>
            <a:pPr algn="ctr"/>
            <a:r>
              <a:rPr lang="en-US" dirty="0" smtClean="0"/>
              <a:t>Advantages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neater and cleaner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simpler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31386" t="29875" r="45075" b="47003"/>
          <a:stretch>
            <a:fillRect/>
          </a:stretch>
        </p:blipFill>
        <p:spPr bwMode="auto">
          <a:xfrm>
            <a:off x="1143000" y="2057409"/>
            <a:ext cx="2971800" cy="175606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 l="22656" t="39969" r="59375" b="38735"/>
          <a:stretch>
            <a:fillRect/>
          </a:stretch>
        </p:blipFill>
        <p:spPr bwMode="auto">
          <a:xfrm>
            <a:off x="4495800" y="2209800"/>
            <a:ext cx="2286000" cy="15240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information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2020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010400" y="411482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Breadboard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06682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Classmate PC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205742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USB Hub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81400" y="548642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Joysticks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6343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Stop Button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SubVI Compatibility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made in LabVIEW 8.5 can not be used directly in LabVIEW 8.6</a:t>
            </a:r>
          </a:p>
          <a:p>
            <a:r>
              <a:rPr lang="en-US" dirty="0" smtClean="0"/>
              <a:t>To use the 8.5 </a:t>
            </a:r>
            <a:r>
              <a:rPr lang="en-US" dirty="0" err="1" smtClean="0"/>
              <a:t>SubVIs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Open the old SubVI in LabVIEW 8.6</a:t>
            </a:r>
          </a:p>
          <a:p>
            <a:pPr lvl="1"/>
            <a:r>
              <a:rPr lang="en-US" dirty="0" smtClean="0"/>
              <a:t>Save the SubVI as an 8.6 file</a:t>
            </a:r>
          </a:p>
          <a:p>
            <a:pPr lvl="1"/>
            <a:r>
              <a:rPr lang="en-US" dirty="0" smtClean="0"/>
              <a:t>Make sure the </a:t>
            </a:r>
            <a:r>
              <a:rPr lang="en-US" dirty="0" err="1" smtClean="0"/>
              <a:t>DevRef</a:t>
            </a:r>
            <a:r>
              <a:rPr lang="en-US" dirty="0" smtClean="0"/>
              <a:t> names match </a:t>
            </a:r>
          </a:p>
          <a:p>
            <a:r>
              <a:rPr lang="en-US" dirty="0" smtClean="0"/>
              <a:t>If you do not transfer the </a:t>
            </a:r>
            <a:r>
              <a:rPr lang="en-US" dirty="0" err="1" smtClean="0"/>
              <a:t>SubVIs</a:t>
            </a:r>
            <a:r>
              <a:rPr lang="en-US" dirty="0" smtClean="0"/>
              <a:t> correctly, it gives an error message while running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LabVIEW Diff</a:t>
            </a:r>
            <a:endParaRPr lang="en-US" sz="8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What is LabVIEW Diff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LabVIEW 8.6 includes a new feature for FRC teams called Diff </a:t>
            </a:r>
          </a:p>
          <a:p>
            <a:r>
              <a:rPr lang="en-US" dirty="0" smtClean="0"/>
              <a:t>LabVIEW Diff allows us to compare two Vis and find out all the differences</a:t>
            </a:r>
          </a:p>
          <a:p>
            <a:r>
              <a:rPr lang="en-US" dirty="0" smtClean="0"/>
              <a:t>This can be very useful in comparing LabVIEW 8.6 default code with LabVIEW 8.5 default code to see what has changed</a:t>
            </a:r>
          </a:p>
          <a:p>
            <a:r>
              <a:rPr lang="en-US" dirty="0" smtClean="0"/>
              <a:t>It can also be used to see the differences between different versions of your own code.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lank v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"/>
            <a:ext cx="9144000" cy="60992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start using LabVIEW Diff, open any VI.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cks on too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"/>
            <a:ext cx="9144000" cy="6099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43" y="6488668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by pressing the Tools tab.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ck on tools compa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"/>
            <a:ext cx="9144000" cy="6099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Compare under Tools.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ck on tools compare compare vi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"/>
            <a:ext cx="9144000" cy="6122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first choice, Compare VIs, only compares VIs within a project.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ck on tools compare compare vi hierark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"/>
            <a:ext cx="9144000" cy="6107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The second option, Compare VI Hierarchies, compares any two </a:t>
            </a:r>
            <a:r>
              <a:rPr lang="en-US" dirty="0" err="1" smtClean="0">
                <a:solidFill>
                  <a:prstClr val="black"/>
                </a:solidFill>
              </a:rPr>
              <a:t>VIs.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are vi hierarch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"/>
            <a:ext cx="9144000" cy="6122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This is what you will see when you first press Compare VI Hierarchies.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647700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Pick what attributes of the Vis you want to compare here.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86200" y="2204357"/>
            <a:ext cx="1257300" cy="898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0" name="Oval 9"/>
          <p:cNvSpPr/>
          <p:nvPr/>
        </p:nvSpPr>
        <p:spPr>
          <a:xfrm>
            <a:off x="2438400" y="2122722"/>
            <a:ext cx="1257300" cy="898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ect VI HIrarch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"/>
            <a:ext cx="9144000" cy="6122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Then press Browse Files and navigate to the two VIs you want.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Classmate 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Classmate PC</a:t>
            </a:r>
          </a:p>
          <a:p>
            <a:pPr lvl="1"/>
            <a:r>
              <a:rPr lang="en-US" dirty="0" smtClean="0"/>
              <a:t>Accounts </a:t>
            </a:r>
          </a:p>
          <a:p>
            <a:pPr lvl="2"/>
            <a:r>
              <a:rPr lang="en-US" dirty="0" smtClean="0"/>
              <a:t>Developer – Like regular PC Account </a:t>
            </a:r>
          </a:p>
          <a:p>
            <a:pPr lvl="3"/>
            <a:r>
              <a:rPr lang="en-US" dirty="0" smtClean="0"/>
              <a:t>Administrator </a:t>
            </a:r>
          </a:p>
          <a:p>
            <a:pPr lvl="2"/>
            <a:r>
              <a:rPr lang="en-US" dirty="0" smtClean="0"/>
              <a:t>Driver </a:t>
            </a:r>
          </a:p>
          <a:p>
            <a:pPr lvl="3"/>
            <a:r>
              <a:rPr lang="en-US" dirty="0" smtClean="0"/>
              <a:t>Driver Station software </a:t>
            </a:r>
            <a:r>
              <a:rPr lang="en-US" dirty="0" smtClean="0"/>
              <a:t>can be installed on other computers </a:t>
            </a:r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USB ports</a:t>
            </a:r>
          </a:p>
          <a:p>
            <a:pPr lvl="1"/>
            <a:r>
              <a:rPr lang="en-US" dirty="0" smtClean="0"/>
              <a:t>1 Ethernet</a:t>
            </a:r>
          </a:p>
          <a:p>
            <a:pPr lvl="1"/>
            <a:r>
              <a:rPr lang="en-US" dirty="0" smtClean="0"/>
              <a:t>16 </a:t>
            </a:r>
            <a:r>
              <a:rPr lang="en-US" dirty="0" smtClean="0"/>
              <a:t>gigabyte hard drive</a:t>
            </a:r>
          </a:p>
          <a:p>
            <a:pPr lvl="1"/>
            <a:r>
              <a:rPr lang="en-US" dirty="0" smtClean="0"/>
              <a:t>Downsides:</a:t>
            </a:r>
          </a:p>
          <a:p>
            <a:pPr lvl="2"/>
            <a:r>
              <a:rPr lang="en-US" dirty="0" smtClean="0"/>
              <a:t>Very small key size – making it very difficult to code</a:t>
            </a:r>
          </a:p>
          <a:p>
            <a:pPr lvl="2"/>
            <a:r>
              <a:rPr lang="en-US" dirty="0" smtClean="0"/>
              <a:t>Relatively slow</a:t>
            </a:r>
          </a:p>
          <a:p>
            <a:pPr lvl="1"/>
            <a:r>
              <a:rPr lang="en-US" dirty="0" smtClean="0"/>
              <a:t>Advantages:</a:t>
            </a:r>
          </a:p>
          <a:p>
            <a:pPr lvl="2"/>
            <a:r>
              <a:rPr lang="en-US" dirty="0" smtClean="0"/>
              <a:t>First provides a charger during the match for the classmate during competition (as of 2010-11 season)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kedthevi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1"/>
            <a:ext cx="9144000" cy="6122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Press Compare Hierarchies.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000" y="1306287"/>
            <a:ext cx="1143000" cy="3265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sed compare heierarch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"/>
            <a:ext cx="9144000" cy="6122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This is what it looks like after pressing Compare Hierarchies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The symbols seen here show what is different.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flipH="1" flipV="1">
            <a:off x="1600200" y="3020789"/>
            <a:ext cx="806824" cy="16328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67200" y="2612571"/>
            <a:ext cx="2819400" cy="18777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This shows the differences in writing.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Double click on any of the VIs under the VIs in Hierarchies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905000" y="2612571"/>
            <a:ext cx="2819400" cy="18777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ubleclickthedifferenc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"/>
            <a:ext cx="9144000" cy="6122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2865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After double clicking one of the VIs, this screen appears showing the differences and details.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09800" y="4490357"/>
            <a:ext cx="1961322" cy="1306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4490357"/>
            <a:ext cx="1828800" cy="12246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wedthedifferenc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"/>
            <a:ext cx="9144000" cy="6122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865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After double clicking on any of the differences, LabVIEW highlights the differences graphically.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1306286"/>
            <a:ext cx="1981200" cy="1714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0" y="2041079"/>
            <a:ext cx="457200" cy="4898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LabVIEW Clean Up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 LabVIEW 8.6 the clean up feature allows us to clean up the whole block diagram with the press a button.</a:t>
            </a:r>
          </a:p>
          <a:p>
            <a:r>
              <a:rPr lang="en-US" sz="2800" dirty="0" smtClean="0"/>
              <a:t>The shortcut is Ctrl-U to clean the block diagram.</a:t>
            </a:r>
          </a:p>
          <a:p>
            <a:r>
              <a:rPr lang="en-US" sz="2800" dirty="0" smtClean="0"/>
              <a:t>Another shortcut is the broom icon</a:t>
            </a:r>
          </a:p>
          <a:p>
            <a:r>
              <a:rPr lang="en-US" sz="2800" dirty="0" smtClean="0"/>
              <a:t>This can be extremely useful when cleaning messy code.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an example of messy code.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5400" y="381000"/>
            <a:ext cx="5257800" cy="4572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ere is 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we go to Edit tab and under it we click Clean Up Diagram.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Another way to do this is to press Ctrl-U or click the broom icon.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752600" y="2286000"/>
            <a:ext cx="3810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V="1">
            <a:off x="3657600" y="22860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F:\MVRT\Workshop\main.jpg"/>
          <p:cNvPicPr>
            <a:picLocks noChangeAspect="1" noChangeArrowheads="1"/>
          </p:cNvPicPr>
          <p:nvPr/>
        </p:nvPicPr>
        <p:blipFill>
          <a:blip r:embed="rId4" cstate="print"/>
          <a:srcRect l="51339" t="7048" r="45982" b="89143"/>
          <a:stretch>
            <a:fillRect/>
          </a:stretch>
        </p:blipFill>
        <p:spPr bwMode="auto">
          <a:xfrm>
            <a:off x="4343400" y="609600"/>
            <a:ext cx="914400" cy="762000"/>
          </a:xfrm>
          <a:prstGeom prst="rect">
            <a:avLst/>
          </a:prstGeom>
          <a:noFill/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1" name="Straight Arrow Connector 10"/>
          <p:cNvCxnSpPr/>
          <p:nvPr/>
        </p:nvCxnSpPr>
        <p:spPr>
          <a:xfrm>
            <a:off x="3886200" y="533400"/>
            <a:ext cx="3810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is the cleaned up version.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11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When you press clean up diagram again it shows another way it can be arranged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Take notice to the position of the comments in this code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24200" y="990600"/>
            <a:ext cx="1524000" cy="1066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391400" y="4191000"/>
            <a:ext cx="1752600" cy="609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Button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1534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Connected by the USB hub to the computer </a:t>
            </a:r>
          </a:p>
          <a:p>
            <a:r>
              <a:rPr lang="en-US" dirty="0" smtClean="0"/>
              <a:t>Acts as an Emergency Stop button  </a:t>
            </a:r>
          </a:p>
          <a:p>
            <a:pPr lvl="1"/>
            <a:r>
              <a:rPr lang="en-US" dirty="0" smtClean="0"/>
              <a:t>In general the program can not be run without connecting the stop button</a:t>
            </a:r>
          </a:p>
          <a:p>
            <a:pPr lvl="2"/>
            <a:r>
              <a:rPr lang="en-US" dirty="0" smtClean="0"/>
              <a:t>Although you can bypass this by switching to Diagnostics tab, double-clicking on the red LED labeled Stop Button, and acknowledging the message</a:t>
            </a:r>
          </a:p>
          <a:p>
            <a:pPr lvl="1"/>
            <a:r>
              <a:rPr lang="en-US" dirty="0" smtClean="0"/>
              <a:t>Press Ctrl-Alt-Enter</a:t>
            </a:r>
          </a:p>
          <a:p>
            <a:r>
              <a:rPr lang="en-US" dirty="0" smtClean="0"/>
              <a:t>Have to reboot the </a:t>
            </a:r>
            <a:r>
              <a:rPr lang="en-US" dirty="0" err="1" smtClean="0"/>
              <a:t>cRio</a:t>
            </a:r>
            <a:r>
              <a:rPr lang="en-US" dirty="0" smtClean="0"/>
              <a:t> after pressing the stop button</a:t>
            </a:r>
          </a:p>
          <a:p>
            <a:r>
              <a:rPr lang="en-US" dirty="0" smtClean="0"/>
              <a:t>Reboot Robot </a:t>
            </a:r>
            <a:r>
              <a:rPr lang="en-US" dirty="0" smtClean="0"/>
              <a:t>button no </a:t>
            </a:r>
            <a:r>
              <a:rPr lang="en-US" dirty="0" smtClean="0"/>
              <a:t>longer </a:t>
            </a:r>
            <a:r>
              <a:rPr lang="en-US" dirty="0" smtClean="0"/>
              <a:t>works </a:t>
            </a:r>
            <a:r>
              <a:rPr lang="en-US" dirty="0" smtClean="0"/>
              <a:t>after Stop </a:t>
            </a:r>
            <a:r>
              <a:rPr lang="en-US" dirty="0" smtClean="0"/>
              <a:t>button </a:t>
            </a:r>
            <a:r>
              <a:rPr lang="en-US" dirty="0" smtClean="0"/>
              <a:t>is pressed, so manual reboot is needed.</a:t>
            </a:r>
          </a:p>
          <a:p>
            <a:r>
              <a:rPr lang="en-US" dirty="0" smtClean="0"/>
              <a:t>Sometimes </a:t>
            </a:r>
            <a:r>
              <a:rPr lang="en-US" dirty="0" smtClean="0"/>
              <a:t>it does not work when plugged into the USB hub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another way it can be arranged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Comments are kept near the things they start with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00400" y="2667000"/>
            <a:ext cx="1524000" cy="8382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543800" y="3886200"/>
            <a:ext cx="1752600" cy="609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Thanks to...</a:t>
            </a:r>
          </a:p>
          <a:p>
            <a:pPr algn="ctr">
              <a:buNone/>
            </a:pPr>
            <a:r>
              <a:rPr lang="en-US" dirty="0" smtClean="0"/>
              <a:t> Beach Bots, Team 330</a:t>
            </a:r>
          </a:p>
          <a:p>
            <a:pPr algn="ctr">
              <a:buNone/>
            </a:pPr>
            <a:r>
              <a:rPr lang="en-US" dirty="0" smtClean="0"/>
              <a:t>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Cypress </a:t>
            </a:r>
            <a:r>
              <a:rPr lang="en-US" dirty="0" err="1" smtClean="0"/>
              <a:t>FirstTouch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371600"/>
            <a:ext cx="81534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PSoC</a:t>
            </a:r>
            <a:r>
              <a:rPr lang="en-US" dirty="0" smtClean="0"/>
              <a:t> 3</a:t>
            </a:r>
          </a:p>
          <a:p>
            <a:r>
              <a:rPr lang="en-US" dirty="0" smtClean="0"/>
              <a:t>A board you can attach to a standard breadboard that allows you to use digital and analog devices with your driver station.  </a:t>
            </a:r>
          </a:p>
          <a:p>
            <a:r>
              <a:rPr lang="en-US" dirty="0" smtClean="0"/>
              <a:t>Need to install </a:t>
            </a:r>
            <a:r>
              <a:rPr lang="en-US" dirty="0" err="1" smtClean="0"/>
              <a:t>PSoC</a:t>
            </a:r>
            <a:r>
              <a:rPr lang="en-US" dirty="0" smtClean="0"/>
              <a:t> programmer in order to install the firmware on the board</a:t>
            </a:r>
          </a:p>
          <a:p>
            <a:r>
              <a:rPr lang="en-US" dirty="0" smtClean="0"/>
              <a:t>Need to both install firmware (a hex file) onto the board and a USB interface image for </a:t>
            </a:r>
            <a:r>
              <a:rPr lang="en-US" dirty="0" err="1" smtClean="0"/>
              <a:t>Labview</a:t>
            </a:r>
            <a:r>
              <a:rPr lang="en-US" dirty="0" smtClean="0"/>
              <a:t> in order to get the </a:t>
            </a:r>
            <a:r>
              <a:rPr lang="en-US" dirty="0" err="1" smtClean="0"/>
              <a:t>FirstTouch</a:t>
            </a:r>
            <a:r>
              <a:rPr lang="en-US" dirty="0" smtClean="0"/>
              <a:t> running. </a:t>
            </a:r>
          </a:p>
          <a:p>
            <a:r>
              <a:rPr lang="en-US" dirty="0" smtClean="0"/>
              <a:t>Only Digital and Analog Pins work with the Dashboard, other functions such as the accelerometer are disabled.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8494776" cy="3580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800600"/>
            <a:ext cx="8494776" cy="195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371600"/>
            <a:ext cx="8153400" cy="1524000"/>
          </a:xfrm>
        </p:spPr>
        <p:txBody>
          <a:bodyPr/>
          <a:lstStyle/>
          <a:p>
            <a:r>
              <a:rPr lang="en-US" sz="2400" dirty="0" smtClean="0"/>
              <a:t>Shows the camera output</a:t>
            </a:r>
          </a:p>
          <a:p>
            <a:r>
              <a:rPr lang="en-US" sz="2400" dirty="0" smtClean="0"/>
              <a:t>Shows the communication with some of the inputs and outputs </a:t>
            </a:r>
            <a:r>
              <a:rPr lang="en-US" sz="2400" i="1" dirty="0" smtClean="0"/>
              <a:t>including</a:t>
            </a:r>
            <a:r>
              <a:rPr lang="en-US" sz="2400" dirty="0" smtClean="0"/>
              <a:t> the solenoid, PWM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9226"/>
            <a:ext cx="8494776" cy="3580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Customizing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93837"/>
            <a:ext cx="8229600" cy="4525963"/>
          </a:xfrm>
        </p:spPr>
        <p:txBody>
          <a:bodyPr/>
          <a:lstStyle/>
          <a:p>
            <a:r>
              <a:rPr lang="en-US" sz="2800" dirty="0" smtClean="0"/>
              <a:t>Able to customize dashboard by editing the dashboard project</a:t>
            </a:r>
            <a:endParaRPr lang="en-US" sz="2800" dirty="0"/>
          </a:p>
        </p:txBody>
      </p:sp>
      <p:pic>
        <p:nvPicPr>
          <p:cNvPr id="3074" name="Picture 2" descr="G:\dash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559248"/>
            <a:ext cx="7010400" cy="4107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Tab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32004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Shows the battery's volts on the robot</a:t>
            </a:r>
          </a:p>
          <a:p>
            <a:r>
              <a:rPr lang="en-US" dirty="0" smtClean="0"/>
              <a:t>Shows communication with the robot</a:t>
            </a:r>
          </a:p>
          <a:p>
            <a:r>
              <a:rPr lang="en-US" dirty="0" smtClean="0"/>
              <a:t>Shows whether code uploaded</a:t>
            </a:r>
          </a:p>
          <a:p>
            <a:r>
              <a:rPr lang="en-US" dirty="0" smtClean="0"/>
              <a:t>Shows whether stop button is connected </a:t>
            </a:r>
          </a:p>
          <a:p>
            <a:r>
              <a:rPr lang="en-US" dirty="0" smtClean="0"/>
              <a:t>Able to choose between </a:t>
            </a:r>
            <a:r>
              <a:rPr lang="en-US" dirty="0" err="1" smtClean="0"/>
              <a:t>teleoperated</a:t>
            </a:r>
            <a:r>
              <a:rPr lang="en-US" dirty="0" smtClean="0"/>
              <a:t>, </a:t>
            </a:r>
            <a:r>
              <a:rPr lang="en-US" dirty="0" smtClean="0"/>
              <a:t>autonomous </a:t>
            </a:r>
            <a:r>
              <a:rPr lang="en-US" dirty="0" smtClean="0"/>
              <a:t>and practice mode </a:t>
            </a:r>
          </a:p>
          <a:p>
            <a:r>
              <a:rPr lang="en-US" dirty="0" smtClean="0"/>
              <a:t>Enable and disable buttons </a:t>
            </a:r>
          </a:p>
          <a:p>
            <a:pPr lvl="1"/>
            <a:r>
              <a:rPr lang="en-US" sz="2800" dirty="0" smtClean="0"/>
              <a:t>Even if you are in a different window, the space bar will enable or disable the robot</a:t>
            </a:r>
            <a:endParaRPr lang="en-US" dirty="0" smtClean="0"/>
          </a:p>
          <a:p>
            <a:r>
              <a:rPr lang="en-US" dirty="0" smtClean="0"/>
              <a:t>Has elapsed time since you enabled the robot </a:t>
            </a:r>
          </a:p>
          <a:p>
            <a:r>
              <a:rPr lang="en-US" dirty="0" smtClean="0"/>
              <a:t>Shows PC </a:t>
            </a:r>
            <a:r>
              <a:rPr lang="en-US" dirty="0" smtClean="0"/>
              <a:t>battery</a:t>
            </a:r>
            <a:endParaRPr lang="en-US" dirty="0" smtClean="0"/>
          </a:p>
          <a:p>
            <a:r>
              <a:rPr lang="en-US" dirty="0" smtClean="0"/>
              <a:t>Can choose which team you are (red or blue)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800600"/>
            <a:ext cx="8494776" cy="195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VRT">
  <a:themeElements>
    <a:clrScheme name="MVRT Theme Color">
      <a:dk1>
        <a:srgbClr val="7030A0"/>
      </a:dk1>
      <a:lt1>
        <a:srgbClr val="9C9CDE"/>
      </a:lt1>
      <a:dk2>
        <a:srgbClr val="CC99FF"/>
      </a:dk2>
      <a:lt2>
        <a:srgbClr val="9933FF"/>
      </a:lt2>
      <a:accent1>
        <a:srgbClr val="CEBDE1"/>
      </a:accent1>
      <a:accent2>
        <a:srgbClr val="9966FF"/>
      </a:accent2>
      <a:accent3>
        <a:srgbClr val="FFFFFF"/>
      </a:accent3>
      <a:accent4>
        <a:srgbClr val="000000"/>
      </a:accent4>
      <a:accent5>
        <a:srgbClr val="AD8AC0"/>
      </a:accent5>
      <a:accent6>
        <a:srgbClr val="A664CE"/>
      </a:accent6>
      <a:hlink>
        <a:srgbClr val="9966FF"/>
      </a:hlink>
      <a:folHlink>
        <a:srgbClr val="CCCCFF"/>
      </a:folHlink>
    </a:clrScheme>
    <a:fontScheme name="Custom 1">
      <a:majorFont>
        <a:latin typeface="BankGothic Lt BT"/>
        <a:ea typeface=""/>
        <a:cs typeface=""/>
      </a:majorFont>
      <a:minorFont>
        <a:latin typeface="BankGothic Lt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686868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E7E7E7"/>
        </a:accent6>
        <a:hlink>
          <a:srgbClr val="FFFF0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MVRT</Template>
  <TotalTime>4228</TotalTime>
  <Words>1119</Words>
  <Application>Microsoft Office PowerPoint</Application>
  <PresentationFormat>On-screen Show (4:3)</PresentationFormat>
  <Paragraphs>202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MVRT</vt:lpstr>
      <vt:lpstr>Driver Station</vt:lpstr>
      <vt:lpstr>Add information </vt:lpstr>
      <vt:lpstr>Classmate PC</vt:lpstr>
      <vt:lpstr>Stop Button </vt:lpstr>
      <vt:lpstr>Cypress FirstTouch</vt:lpstr>
      <vt:lpstr>Driver station</vt:lpstr>
      <vt:lpstr>Dashboard</vt:lpstr>
      <vt:lpstr>Dashboard Customizing</vt:lpstr>
      <vt:lpstr>Operations Tab </vt:lpstr>
      <vt:lpstr>Diagnostics Tab </vt:lpstr>
      <vt:lpstr>Setup Tab</vt:lpstr>
      <vt:lpstr>I/O Tab </vt:lpstr>
      <vt:lpstr>Labview Changes 8.6</vt:lpstr>
      <vt:lpstr>What is LabVIEW?</vt:lpstr>
      <vt:lpstr>Changes in LabVIEW</vt:lpstr>
      <vt:lpstr>Examples Updated</vt:lpstr>
      <vt:lpstr>Robot Framework</vt:lpstr>
      <vt:lpstr>Initializing Global Variables </vt:lpstr>
      <vt:lpstr>Inputting Global Variables </vt:lpstr>
      <vt:lpstr>SubVI Compatibility </vt:lpstr>
      <vt:lpstr>LabVIEW Diff</vt:lpstr>
      <vt:lpstr>What is LabVIEW Diff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LabVIEW Clean Up</vt:lpstr>
      <vt:lpstr>Clean Up Feature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Monta Vista Robotics Team</dc:creator>
  <cp:lastModifiedBy>Nupur Garg</cp:lastModifiedBy>
  <cp:revision>325</cp:revision>
  <dcterms:created xsi:type="dcterms:W3CDTF">2009-11-05T00:03:33Z</dcterms:created>
  <dcterms:modified xsi:type="dcterms:W3CDTF">2011-02-06T19:02:32Z</dcterms:modified>
</cp:coreProperties>
</file>